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5" r:id="rId6"/>
    <p:sldId id="260" r:id="rId7"/>
    <p:sldId id="266" r:id="rId8"/>
    <p:sldId id="261" r:id="rId9"/>
    <p:sldId id="262" r:id="rId10"/>
    <p:sldId id="267" r:id="rId11"/>
    <p:sldId id="263"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69" d="100"/>
          <a:sy n="69" d="100"/>
        </p:scale>
        <p:origin x="5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12E5CE-83BC-4A79-A6F7-B32C0E8A41D1}" type="datetimeFigureOut">
              <a:rPr lang="en-US" smtClean="0"/>
              <a:t>11/28/2018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F2E67-E707-426C-85BB-AA20C65CA4F6}" type="slidenum">
              <a:rPr lang="en-US" smtClean="0"/>
              <a:t>‹#›</a:t>
            </a:fld>
            <a:endParaRPr lang="en-US"/>
          </a:p>
        </p:txBody>
      </p:sp>
    </p:spTree>
    <p:extLst>
      <p:ext uri="{BB962C8B-B14F-4D97-AF65-F5344CB8AC3E}">
        <p14:creationId xmlns:p14="http://schemas.microsoft.com/office/powerpoint/2010/main" val="1601161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6762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927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64608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3353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5699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5273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8029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8984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4042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44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FDC423C-5135-4039-A9EA-34B1C41ACA3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1012486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DC423C-5135-4039-A9EA-34B1C41ACA3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3007569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DC423C-5135-4039-A9EA-34B1C41ACA3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40754480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386359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DC423C-5135-4039-A9EA-34B1C41ACA3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376304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FDC423C-5135-4039-A9EA-34B1C41ACA36}" type="datetimeFigureOut">
              <a:rPr lang="en-US" smtClean="0"/>
              <a:t>11/28/2018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3877656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FDC423C-5135-4039-A9EA-34B1C41ACA36}" type="datetimeFigureOut">
              <a:rPr lang="en-US" smtClean="0"/>
              <a:t>11/28/2018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850712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FDC423C-5135-4039-A9EA-34B1C41ACA36}" type="datetimeFigureOut">
              <a:rPr lang="en-US" smtClean="0"/>
              <a:t>11/28/2018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096942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FDC423C-5135-4039-A9EA-34B1C41ACA36}" type="datetimeFigureOut">
              <a:rPr lang="en-US" smtClean="0"/>
              <a:t>11/28/2018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333080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DC423C-5135-4039-A9EA-34B1C41ACA36}" type="datetimeFigureOut">
              <a:rPr lang="en-US" smtClean="0"/>
              <a:t>11/28/2018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123505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FDC423C-5135-4039-A9EA-34B1C41ACA36}" type="datetimeFigureOut">
              <a:rPr lang="en-US" smtClean="0"/>
              <a:t>11/28/2018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9563627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FDC423C-5135-4039-A9EA-34B1C41ACA36}" type="datetimeFigureOut">
              <a:rPr lang="en-US" smtClean="0"/>
              <a:t>11/28/2018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072E22-EF76-4F30-A04A-0AFE04501545}" type="slidenum">
              <a:rPr lang="en-US" smtClean="0"/>
              <a:t>‹#›</a:t>
            </a:fld>
            <a:endParaRPr lang="en-US"/>
          </a:p>
        </p:txBody>
      </p:sp>
    </p:spTree>
    <p:extLst>
      <p:ext uri="{BB962C8B-B14F-4D97-AF65-F5344CB8AC3E}">
        <p14:creationId xmlns:p14="http://schemas.microsoft.com/office/powerpoint/2010/main" val="2458166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DC423C-5135-4039-A9EA-34B1C41ACA36}" type="datetimeFigureOut">
              <a:rPr lang="en-US" smtClean="0"/>
              <a:t>11/28/2018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072E22-EF76-4F30-A04A-0AFE04501545}" type="slidenum">
              <a:rPr lang="en-US" smtClean="0"/>
              <a:t>‹#›</a:t>
            </a:fld>
            <a:endParaRPr lang="en-US"/>
          </a:p>
        </p:txBody>
      </p:sp>
    </p:spTree>
    <p:extLst>
      <p:ext uri="{BB962C8B-B14F-4D97-AF65-F5344CB8AC3E}">
        <p14:creationId xmlns:p14="http://schemas.microsoft.com/office/powerpoint/2010/main" val="1784055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open?id=0B1_EiCPi0cabd0RPa1R2bFdGLUU"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1790170"/>
          </a:xfrm>
        </p:spPr>
        <p:txBody>
          <a:bodyPr/>
          <a:lstStyle/>
          <a:p>
            <a:r>
              <a:rPr lang="en-US" dirty="0" smtClean="0"/>
              <a:t>The </a:t>
            </a:r>
            <a:r>
              <a:rPr lang="en-US" dirty="0" err="1" smtClean="0"/>
              <a:t>Keviyus</a:t>
            </a:r>
            <a:r>
              <a:rPr lang="en-US" dirty="0" smtClean="0"/>
              <a:t> </a:t>
            </a:r>
            <a:r>
              <a:rPr lang="en-US" dirty="0" smtClean="0"/>
              <a:t>page</a:t>
            </a:r>
            <a:endParaRPr lang="en-US" dirty="0"/>
          </a:p>
        </p:txBody>
      </p:sp>
      <p:sp>
        <p:nvSpPr>
          <p:cNvPr id="3" name="Subtitle 2"/>
          <p:cNvSpPr>
            <a:spLocks noGrp="1"/>
          </p:cNvSpPr>
          <p:nvPr>
            <p:ph type="subTitle" idx="1"/>
          </p:nvPr>
        </p:nvSpPr>
        <p:spPr>
          <a:xfrm>
            <a:off x="1524000" y="3206926"/>
            <a:ext cx="9144000" cy="1655762"/>
          </a:xfrm>
        </p:spPr>
        <p:txBody>
          <a:bodyPr>
            <a:normAutofit/>
          </a:bodyPr>
          <a:lstStyle/>
          <a:p>
            <a:r>
              <a:rPr lang="en-US" sz="2800" dirty="0" smtClean="0"/>
              <a:t>A tool for visualizing the Jewish calendars</a:t>
            </a:r>
          </a:p>
          <a:p>
            <a:r>
              <a:rPr lang="en-US" sz="2800" dirty="0" smtClean="0"/>
              <a:t>Based on Tur Orach Chaim 428</a:t>
            </a:r>
            <a:endParaRPr lang="en-US" sz="2800" dirty="0"/>
          </a:p>
        </p:txBody>
      </p:sp>
    </p:spTree>
    <p:extLst>
      <p:ext uri="{BB962C8B-B14F-4D97-AF65-F5344CB8AC3E}">
        <p14:creationId xmlns:p14="http://schemas.microsoft.com/office/powerpoint/2010/main" val="2012639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3" name="Picture 2"/>
          <p:cNvPicPr>
            <a:picLocks noChangeAspect="1"/>
          </p:cNvPicPr>
          <p:nvPr/>
        </p:nvPicPr>
        <p:blipFill rotWithShape="1">
          <a:blip r:embed="rId3"/>
          <a:srcRect l="3807" t="14451" r="8277" b="6845"/>
          <a:stretch/>
        </p:blipFill>
        <p:spPr>
          <a:xfrm>
            <a:off x="182882" y="717645"/>
            <a:ext cx="10800079" cy="6140355"/>
          </a:xfrm>
          <a:prstGeom prst="rect">
            <a:avLst/>
          </a:prstGeom>
        </p:spPr>
      </p:pic>
      <p:sp>
        <p:nvSpPr>
          <p:cNvPr id="2" name="Oval 1"/>
          <p:cNvSpPr/>
          <p:nvPr/>
        </p:nvSpPr>
        <p:spPr>
          <a:xfrm>
            <a:off x="9561689" y="1162756"/>
            <a:ext cx="1421272" cy="756355"/>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10498667" y="717645"/>
            <a:ext cx="959555" cy="659599"/>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06372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a:t>Setting the page </a:t>
            </a:r>
            <a:r>
              <a:rPr lang="en" dirty="0" smtClean="0"/>
              <a:t>format, cont.</a:t>
            </a:r>
            <a:endParaRPr dirty="0"/>
          </a:p>
        </p:txBody>
      </p:sp>
      <p:sp>
        <p:nvSpPr>
          <p:cNvPr id="97" name="Google Shape;97;p20"/>
          <p:cNvSpPr txBox="1">
            <a:spLocks noGrp="1"/>
          </p:cNvSpPr>
          <p:nvPr>
            <p:ph type="body" idx="1"/>
          </p:nvPr>
        </p:nvSpPr>
        <p:spPr>
          <a:xfrm>
            <a:off x="415600" y="1356967"/>
            <a:ext cx="11360800" cy="5032544"/>
          </a:xfrm>
          <a:prstGeom prst="rect">
            <a:avLst/>
          </a:prstGeom>
        </p:spPr>
        <p:txBody>
          <a:bodyPr spcFirstLastPara="1" vert="horz" wrap="square" lIns="121900" tIns="121900" rIns="121900" bIns="121900" rtlCol="0" anchor="t" anchorCtr="0">
            <a:noAutofit/>
          </a:bodyPr>
          <a:lstStyle/>
          <a:p>
            <a:pPr>
              <a:lnSpc>
                <a:spcPct val="100000"/>
              </a:lnSpc>
              <a:spcBef>
                <a:spcPts val="600"/>
              </a:spcBef>
              <a:buClr>
                <a:srgbClr val="000000"/>
              </a:buClr>
            </a:pPr>
            <a:r>
              <a:rPr lang="en-US" dirty="0">
                <a:solidFill>
                  <a:schemeClr val="tx1"/>
                </a:solidFill>
              </a:rPr>
              <a:t>The Torah readings are all scattered around this way, though – if you line up by day of the week it’s easier to see them</a:t>
            </a:r>
            <a:r>
              <a:rPr lang="en-US" dirty="0" smtClean="0">
                <a:solidFill>
                  <a:schemeClr val="tx1"/>
                </a:solidFill>
              </a:rPr>
              <a:t>! To get that click the button in the upper right that says, “Line up by day of week”. Now all the calendars have Shabbos and its </a:t>
            </a:r>
            <a:r>
              <a:rPr lang="en-US" dirty="0" err="1" smtClean="0">
                <a:solidFill>
                  <a:schemeClr val="tx1"/>
                </a:solidFill>
              </a:rPr>
              <a:t>leinings</a:t>
            </a:r>
            <a:r>
              <a:rPr lang="en-US" dirty="0" smtClean="0">
                <a:solidFill>
                  <a:schemeClr val="tx1"/>
                </a:solidFill>
              </a:rPr>
              <a:t> side by side.</a:t>
            </a:r>
            <a:endParaRPr lang="en-US" dirty="0">
              <a:solidFill>
                <a:schemeClr val="tx1"/>
              </a:solidFill>
            </a:endParaRPr>
          </a:p>
          <a:p>
            <a:pPr>
              <a:lnSpc>
                <a:spcPct val="100000"/>
              </a:lnSpc>
              <a:spcBef>
                <a:spcPts val="600"/>
              </a:spcBef>
              <a:buClr>
                <a:srgbClr val="000000"/>
              </a:buClr>
            </a:pPr>
            <a:r>
              <a:rPr lang="en-US" dirty="0" smtClean="0">
                <a:solidFill>
                  <a:schemeClr val="tx1"/>
                </a:solidFill>
              </a:rPr>
              <a:t>If you click on “Line up by Pesach”, the calendars are lined up by the </a:t>
            </a:r>
            <a:r>
              <a:rPr lang="en-US" i="1" dirty="0" smtClean="0">
                <a:solidFill>
                  <a:schemeClr val="tx1"/>
                </a:solidFill>
              </a:rPr>
              <a:t>end of the year.</a:t>
            </a:r>
            <a:r>
              <a:rPr lang="en-US" dirty="0" smtClean="0">
                <a:solidFill>
                  <a:schemeClr val="tx1"/>
                </a:solidFill>
              </a:rPr>
              <a:t> Recall that the entire year after Adar is the same for all the calendars, just shifted by the day of the week. This way the entire end of the year has the calendars lined up from one side to the other.</a:t>
            </a:r>
          </a:p>
          <a:p>
            <a:pPr>
              <a:lnSpc>
                <a:spcPct val="100000"/>
              </a:lnSpc>
              <a:spcBef>
                <a:spcPts val="600"/>
              </a:spcBef>
              <a:buClr>
                <a:srgbClr val="000000"/>
              </a:buClr>
            </a:pPr>
            <a:r>
              <a:rPr lang="en-US" dirty="0" smtClean="0">
                <a:solidFill>
                  <a:schemeClr val="tx1"/>
                </a:solidFill>
              </a:rPr>
              <a:t>Only thing is, the regular year (</a:t>
            </a:r>
            <a:r>
              <a:rPr lang="he-IL" dirty="0" smtClean="0">
                <a:solidFill>
                  <a:schemeClr val="tx1"/>
                </a:solidFill>
              </a:rPr>
              <a:t>פשוטה</a:t>
            </a:r>
            <a:r>
              <a:rPr lang="en-US" dirty="0" smtClean="0">
                <a:solidFill>
                  <a:schemeClr val="tx1"/>
                </a:solidFill>
              </a:rPr>
              <a:t>), which has one less month than the </a:t>
            </a:r>
            <a:r>
              <a:rPr lang="he-IL" dirty="0" smtClean="0">
                <a:solidFill>
                  <a:schemeClr val="tx1"/>
                </a:solidFill>
              </a:rPr>
              <a:t>מעוברת</a:t>
            </a:r>
            <a:r>
              <a:rPr lang="en-US" dirty="0" smtClean="0">
                <a:solidFill>
                  <a:schemeClr val="tx1"/>
                </a:solidFill>
              </a:rPr>
              <a:t>, doesn’t even start for a whole month after the other side starts! Scroll down to see where it begins.</a:t>
            </a:r>
          </a:p>
        </p:txBody>
      </p:sp>
      <p:sp>
        <p:nvSpPr>
          <p:cNvPr id="3" name="Oval 2"/>
          <p:cNvSpPr/>
          <p:nvPr/>
        </p:nvSpPr>
        <p:spPr>
          <a:xfrm>
            <a:off x="5012267" y="2329833"/>
            <a:ext cx="3984977" cy="688622"/>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3194755" y="3314889"/>
            <a:ext cx="2901245" cy="440267"/>
          </a:xfrm>
          <a:prstGeom prst="round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29742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35289" y="1957741"/>
            <a:ext cx="9144000" cy="1790170"/>
          </a:xfrm>
        </p:spPr>
        <p:txBody>
          <a:bodyPr>
            <a:normAutofit/>
          </a:bodyPr>
          <a:lstStyle/>
          <a:p>
            <a:r>
              <a:rPr lang="en-US" sz="4400" dirty="0" smtClean="0"/>
              <a:t>Enjoy using the page!</a:t>
            </a:r>
            <a:endParaRPr lang="en-US" sz="4400" dirty="0"/>
          </a:p>
        </p:txBody>
      </p:sp>
    </p:spTree>
    <p:extLst>
      <p:ext uri="{BB962C8B-B14F-4D97-AF65-F5344CB8AC3E}">
        <p14:creationId xmlns:p14="http://schemas.microsoft.com/office/powerpoint/2010/main" val="2137584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smtClean="0"/>
              <a:t>The </a:t>
            </a:r>
            <a:r>
              <a:rPr lang="en" dirty="0" smtClean="0"/>
              <a:t>Keviyus </a:t>
            </a:r>
            <a:r>
              <a:rPr lang="en" dirty="0" smtClean="0"/>
              <a:t>page</a:t>
            </a:r>
            <a:endParaRPr dirty="0"/>
          </a:p>
        </p:txBody>
      </p:sp>
      <p:sp>
        <p:nvSpPr>
          <p:cNvPr id="97" name="Google Shape;97;p20"/>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a:spcBef>
                <a:spcPts val="2133"/>
              </a:spcBef>
              <a:buClr>
                <a:srgbClr val="000000"/>
              </a:buClr>
            </a:pPr>
            <a:r>
              <a:rPr lang="en-US" dirty="0" smtClean="0">
                <a:solidFill>
                  <a:schemeClr val="tx1"/>
                </a:solidFill>
              </a:rPr>
              <a:t>To </a:t>
            </a:r>
            <a:r>
              <a:rPr lang="en-US" dirty="0">
                <a:solidFill>
                  <a:schemeClr val="tx1"/>
                </a:solidFill>
              </a:rPr>
              <a:t>help </a:t>
            </a:r>
            <a:r>
              <a:rPr lang="en-US" dirty="0" smtClean="0">
                <a:solidFill>
                  <a:schemeClr val="tx1"/>
                </a:solidFill>
              </a:rPr>
              <a:t>visualize the whole set of possible Jewish calendars, open the file </a:t>
            </a:r>
            <a:r>
              <a:rPr lang="en-US" dirty="0" smtClean="0">
                <a:solidFill>
                  <a:schemeClr val="tx1"/>
                </a:solidFill>
              </a:rPr>
              <a:t>Keviyus.htm </a:t>
            </a:r>
            <a:r>
              <a:rPr lang="en-US" dirty="0" smtClean="0">
                <a:solidFill>
                  <a:schemeClr val="tx1"/>
                </a:solidFill>
              </a:rPr>
              <a:t>included here in the \KV folder. (Check for viruses and unzip first). It is a self-contained web page that shows all the possible calendars.</a:t>
            </a:r>
          </a:p>
          <a:p>
            <a:pPr>
              <a:spcBef>
                <a:spcPts val="2133"/>
              </a:spcBef>
              <a:buClr>
                <a:srgbClr val="000000"/>
              </a:buClr>
            </a:pPr>
            <a:r>
              <a:rPr lang="en-US" dirty="0" smtClean="0">
                <a:solidFill>
                  <a:schemeClr val="tx1"/>
                </a:solidFill>
              </a:rPr>
              <a:t>Go ahead, do that now!</a:t>
            </a:r>
          </a:p>
          <a:p>
            <a:pPr>
              <a:spcBef>
                <a:spcPts val="2133"/>
              </a:spcBef>
              <a:buClr>
                <a:srgbClr val="000000"/>
              </a:buClr>
            </a:pPr>
            <a:r>
              <a:rPr lang="en-US" dirty="0" smtClean="0">
                <a:solidFill>
                  <a:schemeClr val="tx1"/>
                </a:solidFill>
              </a:rPr>
              <a:t>It can also be </a:t>
            </a:r>
            <a:r>
              <a:rPr lang="en-US" dirty="0" smtClean="0">
                <a:solidFill>
                  <a:srgbClr val="000000"/>
                </a:solidFill>
              </a:rPr>
              <a:t>downloaded at </a:t>
            </a:r>
            <a:r>
              <a:rPr lang="en-US" u="sng" dirty="0" smtClean="0">
                <a:hlinkClick r:id="rId3"/>
              </a:rPr>
              <a:t>https://drive.google.com/open?id=0B1_EiCPi0cabd0RPa1R2bFdGLUU</a:t>
            </a:r>
            <a:endParaRPr lang="en" dirty="0">
              <a:solidFill>
                <a:srgbClr val="000000"/>
              </a:solidFill>
            </a:endParaRPr>
          </a:p>
        </p:txBody>
      </p:sp>
    </p:spTree>
    <p:extLst>
      <p:ext uri="{BB962C8B-B14F-4D97-AF65-F5344CB8AC3E}">
        <p14:creationId xmlns:p14="http://schemas.microsoft.com/office/powerpoint/2010/main" val="3744949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3" name="Picture 2"/>
          <p:cNvPicPr>
            <a:picLocks noChangeAspect="1"/>
          </p:cNvPicPr>
          <p:nvPr/>
        </p:nvPicPr>
        <p:blipFill rotWithShape="1">
          <a:blip r:embed="rId3"/>
          <a:srcRect l="3807" t="14451" r="8277" b="6845"/>
          <a:stretch/>
        </p:blipFill>
        <p:spPr>
          <a:xfrm>
            <a:off x="182882" y="717645"/>
            <a:ext cx="10800079" cy="6140355"/>
          </a:xfrm>
          <a:prstGeom prst="rect">
            <a:avLst/>
          </a:prstGeom>
        </p:spPr>
      </p:pic>
    </p:spTree>
    <p:extLst>
      <p:ext uri="{BB962C8B-B14F-4D97-AF65-F5344CB8AC3E}">
        <p14:creationId xmlns:p14="http://schemas.microsoft.com/office/powerpoint/2010/main" val="3572188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US" dirty="0" smtClean="0"/>
              <a:t>T</a:t>
            </a:r>
            <a:r>
              <a:rPr lang="en" dirty="0" smtClean="0"/>
              <a:t>he </a:t>
            </a:r>
            <a:r>
              <a:rPr lang="en" dirty="0" smtClean="0"/>
              <a:t>Keviyus </a:t>
            </a:r>
            <a:r>
              <a:rPr lang="en" dirty="0" smtClean="0"/>
              <a:t>page</a:t>
            </a:r>
            <a:r>
              <a:rPr lang="en" dirty="0"/>
              <a:t/>
            </a:r>
            <a:br>
              <a:rPr lang="en" dirty="0"/>
            </a:br>
            <a:endParaRPr dirty="0"/>
          </a:p>
        </p:txBody>
      </p:sp>
      <p:sp>
        <p:nvSpPr>
          <p:cNvPr id="97" name="Google Shape;97;p20"/>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a:spcBef>
                <a:spcPts val="2133"/>
              </a:spcBef>
              <a:buClr>
                <a:srgbClr val="000000"/>
              </a:buClr>
            </a:pPr>
            <a:r>
              <a:rPr lang="en-US" dirty="0" smtClean="0">
                <a:solidFill>
                  <a:schemeClr val="tx1"/>
                </a:solidFill>
              </a:rPr>
              <a:t>The page is based on a chart in the</a:t>
            </a:r>
            <a:br>
              <a:rPr lang="en-US" dirty="0" smtClean="0">
                <a:solidFill>
                  <a:schemeClr val="tx1"/>
                </a:solidFill>
              </a:rPr>
            </a:br>
            <a:r>
              <a:rPr lang="en-US" dirty="0" smtClean="0">
                <a:solidFill>
                  <a:schemeClr val="tx1"/>
                </a:solidFill>
              </a:rPr>
              <a:t>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12841" r="7775"/>
          <a:stretch/>
        </p:blipFill>
        <p:spPr>
          <a:xfrm>
            <a:off x="6096001" y="0"/>
            <a:ext cx="4197753" cy="6858000"/>
          </a:xfrm>
          <a:prstGeom prst="rect">
            <a:avLst/>
          </a:prstGeom>
        </p:spPr>
      </p:pic>
    </p:spTree>
    <p:extLst>
      <p:ext uri="{BB962C8B-B14F-4D97-AF65-F5344CB8AC3E}">
        <p14:creationId xmlns:p14="http://schemas.microsoft.com/office/powerpoint/2010/main" val="2138292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3" name="Picture 2"/>
          <p:cNvPicPr>
            <a:picLocks noChangeAspect="1"/>
          </p:cNvPicPr>
          <p:nvPr/>
        </p:nvPicPr>
        <p:blipFill rotWithShape="1">
          <a:blip r:embed="rId3"/>
          <a:srcRect l="3807" t="14451" r="8277" b="6845"/>
          <a:stretch/>
        </p:blipFill>
        <p:spPr>
          <a:xfrm>
            <a:off x="182882" y="717645"/>
            <a:ext cx="10800079" cy="6140355"/>
          </a:xfrm>
          <a:prstGeom prst="rect">
            <a:avLst/>
          </a:prstGeom>
        </p:spPr>
      </p:pic>
      <p:sp>
        <p:nvSpPr>
          <p:cNvPr id="6" name="Oval 5"/>
          <p:cNvSpPr/>
          <p:nvPr/>
        </p:nvSpPr>
        <p:spPr>
          <a:xfrm>
            <a:off x="349956" y="824089"/>
            <a:ext cx="1061155" cy="5678311"/>
          </a:xfrm>
          <a:prstGeom prst="ellipse">
            <a:avLst/>
          </a:prstGeom>
          <a:noFill/>
          <a:ln w="127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2381956" y="914400"/>
            <a:ext cx="5170311" cy="5588000"/>
          </a:xfrm>
          <a:prstGeom prst="round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021689" y="717645"/>
            <a:ext cx="1365955" cy="727333"/>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9640711" y="1930400"/>
            <a:ext cx="970845" cy="4007556"/>
          </a:xfrm>
          <a:prstGeom prst="ellipse">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785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smtClean="0"/>
              <a:t>Parts of the page</a:t>
            </a:r>
            <a:endParaRPr dirty="0"/>
          </a:p>
        </p:txBody>
      </p:sp>
      <p:sp>
        <p:nvSpPr>
          <p:cNvPr id="97" name="Google Shape;97;p20"/>
          <p:cNvSpPr txBox="1">
            <a:spLocks noGrp="1"/>
          </p:cNvSpPr>
          <p:nvPr>
            <p:ph type="body" idx="1"/>
          </p:nvPr>
        </p:nvSpPr>
        <p:spPr>
          <a:xfrm>
            <a:off x="415600" y="1542545"/>
            <a:ext cx="11360800" cy="4810751"/>
          </a:xfrm>
          <a:prstGeom prst="rect">
            <a:avLst/>
          </a:prstGeom>
        </p:spPr>
        <p:txBody>
          <a:bodyPr spcFirstLastPara="1" vert="horz" wrap="square" lIns="121900" tIns="121900" rIns="121900" bIns="121900" rtlCol="0" anchor="t" anchorCtr="0">
            <a:noAutofit/>
          </a:bodyPr>
          <a:lstStyle/>
          <a:p>
            <a:pPr>
              <a:lnSpc>
                <a:spcPct val="100000"/>
              </a:lnSpc>
              <a:spcBef>
                <a:spcPts val="800"/>
              </a:spcBef>
              <a:buClr>
                <a:srgbClr val="000000"/>
              </a:buClr>
            </a:pPr>
            <a:r>
              <a:rPr lang="en-US" dirty="0" smtClean="0">
                <a:solidFill>
                  <a:schemeClr val="tx1"/>
                </a:solidFill>
              </a:rPr>
              <a:t>The left pane is </a:t>
            </a:r>
            <a:r>
              <a:rPr lang="en-US" dirty="0" err="1" smtClean="0">
                <a:solidFill>
                  <a:schemeClr val="tx1"/>
                </a:solidFill>
              </a:rPr>
              <a:t>sidros</a:t>
            </a:r>
            <a:r>
              <a:rPr lang="en-US" dirty="0" smtClean="0">
                <a:solidFill>
                  <a:schemeClr val="tx1"/>
                </a:solidFill>
              </a:rPr>
              <a:t> (</a:t>
            </a:r>
            <a:r>
              <a:rPr lang="en-US" dirty="0" err="1" smtClean="0">
                <a:solidFill>
                  <a:schemeClr val="tx1"/>
                </a:solidFill>
              </a:rPr>
              <a:t>parshiyos</a:t>
            </a:r>
            <a:r>
              <a:rPr lang="en-US" dirty="0" smtClean="0">
                <a:solidFill>
                  <a:schemeClr val="tx1"/>
                </a:solidFill>
              </a:rPr>
              <a:t>). Double </a:t>
            </a:r>
            <a:r>
              <a:rPr lang="en-US" dirty="0" err="1" smtClean="0">
                <a:solidFill>
                  <a:schemeClr val="tx1"/>
                </a:solidFill>
              </a:rPr>
              <a:t>parshiyos</a:t>
            </a:r>
            <a:r>
              <a:rPr lang="en-US" dirty="0" smtClean="0">
                <a:solidFill>
                  <a:schemeClr val="tx1"/>
                </a:solidFill>
              </a:rPr>
              <a:t> like </a:t>
            </a:r>
            <a:r>
              <a:rPr lang="en-US" dirty="0" err="1" smtClean="0">
                <a:solidFill>
                  <a:schemeClr val="tx1"/>
                </a:solidFill>
              </a:rPr>
              <a:t>Vayakhel-Pikudei</a:t>
            </a:r>
            <a:r>
              <a:rPr lang="en-US" dirty="0" smtClean="0">
                <a:solidFill>
                  <a:schemeClr val="tx1"/>
                </a:solidFill>
              </a:rPr>
              <a:t> are colored.</a:t>
            </a:r>
          </a:p>
          <a:p>
            <a:pPr>
              <a:lnSpc>
                <a:spcPct val="100000"/>
              </a:lnSpc>
              <a:spcBef>
                <a:spcPts val="2133"/>
              </a:spcBef>
              <a:buClr>
                <a:srgbClr val="000000"/>
              </a:buClr>
            </a:pPr>
            <a:r>
              <a:rPr lang="en-US" dirty="0" smtClean="0">
                <a:solidFill>
                  <a:schemeClr val="tx1"/>
                </a:solidFill>
              </a:rPr>
              <a:t>The </a:t>
            </a:r>
            <a:r>
              <a:rPr lang="en-US" dirty="0">
                <a:solidFill>
                  <a:schemeClr val="tx1"/>
                </a:solidFill>
              </a:rPr>
              <a:t>right pane is </a:t>
            </a:r>
            <a:r>
              <a:rPr lang="en-US" dirty="0" smtClean="0">
                <a:solidFill>
                  <a:schemeClr val="tx1"/>
                </a:solidFill>
              </a:rPr>
              <a:t>calendars, 7 for leap years, 7 for regular years. They run from beginning of the year to the end (and a little beyond), top to bottom, just like in the Tur.</a:t>
            </a:r>
          </a:p>
          <a:p>
            <a:pPr>
              <a:lnSpc>
                <a:spcPct val="100000"/>
              </a:lnSpc>
              <a:spcBef>
                <a:spcPts val="2133"/>
              </a:spcBef>
              <a:buClr>
                <a:srgbClr val="000000"/>
              </a:buClr>
            </a:pPr>
            <a:r>
              <a:rPr lang="en-US" dirty="0" smtClean="0">
                <a:solidFill>
                  <a:schemeClr val="tx1"/>
                </a:solidFill>
              </a:rPr>
              <a:t>Move from leap years to regular years by scrolling left-right [← → buttons</a:t>
            </a:r>
            <a:r>
              <a:rPr lang="en-US" dirty="0">
                <a:solidFill>
                  <a:schemeClr val="tx1"/>
                </a:solidFill>
              </a:rPr>
              <a:t>]</a:t>
            </a:r>
            <a:r>
              <a:rPr lang="en-US" dirty="0" smtClean="0">
                <a:solidFill>
                  <a:schemeClr val="tx1"/>
                </a:solidFill>
              </a:rPr>
              <a:t>, or clicking the </a:t>
            </a:r>
            <a:r>
              <a:rPr lang="he-IL" dirty="0" smtClean="0">
                <a:solidFill>
                  <a:schemeClr val="tx1"/>
                </a:solidFill>
              </a:rPr>
              <a:t>פשוטה</a:t>
            </a:r>
            <a:r>
              <a:rPr lang="en-US" dirty="0" smtClean="0">
                <a:solidFill>
                  <a:schemeClr val="tx1"/>
                </a:solidFill>
              </a:rPr>
              <a:t>/</a:t>
            </a:r>
            <a:r>
              <a:rPr lang="he-IL" dirty="0" smtClean="0">
                <a:solidFill>
                  <a:schemeClr val="tx1"/>
                </a:solidFill>
              </a:rPr>
              <a:t>מעוברת</a:t>
            </a:r>
            <a:r>
              <a:rPr lang="en-US" dirty="0" smtClean="0">
                <a:solidFill>
                  <a:schemeClr val="tx1"/>
                </a:solidFill>
              </a:rPr>
              <a:t> button. - Try it near Adar.</a:t>
            </a:r>
          </a:p>
          <a:p>
            <a:pPr>
              <a:lnSpc>
                <a:spcPct val="100000"/>
              </a:lnSpc>
              <a:spcBef>
                <a:spcPts val="2133"/>
              </a:spcBef>
              <a:buClr>
                <a:srgbClr val="000000"/>
              </a:buClr>
            </a:pPr>
            <a:r>
              <a:rPr lang="en-US" dirty="0" smtClean="0">
                <a:solidFill>
                  <a:schemeClr val="tx1"/>
                </a:solidFill>
              </a:rPr>
              <a:t>The buttons on the right quickly take you to some useful places in the year. The </a:t>
            </a:r>
            <a:r>
              <a:rPr lang="en-US" dirty="0" err="1" smtClean="0">
                <a:solidFill>
                  <a:schemeClr val="tx1"/>
                </a:solidFill>
              </a:rPr>
              <a:t>sidros</a:t>
            </a:r>
            <a:r>
              <a:rPr lang="en-US" dirty="0" smtClean="0">
                <a:solidFill>
                  <a:schemeClr val="tx1"/>
                </a:solidFill>
              </a:rPr>
              <a:t> will keep up as well.</a:t>
            </a:r>
          </a:p>
        </p:txBody>
      </p:sp>
      <p:sp>
        <p:nvSpPr>
          <p:cNvPr id="2" name="Oval 1"/>
          <p:cNvSpPr/>
          <p:nvPr/>
        </p:nvSpPr>
        <p:spPr>
          <a:xfrm>
            <a:off x="1016000" y="1704622"/>
            <a:ext cx="5113867" cy="564445"/>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1016000" y="2810933"/>
            <a:ext cx="6547556" cy="541867"/>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4583289" y="4888089"/>
            <a:ext cx="3476978" cy="406400"/>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1016000" y="5452533"/>
            <a:ext cx="3702756" cy="666045"/>
          </a:xfrm>
          <a:prstGeom prst="ellipse">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9593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smtClean="0"/>
              <a:t>Using the </a:t>
            </a:r>
            <a:r>
              <a:rPr lang="en" dirty="0" smtClean="0"/>
              <a:t>Keviyus </a:t>
            </a:r>
            <a:r>
              <a:rPr lang="en" dirty="0" smtClean="0"/>
              <a:t>page</a:t>
            </a:r>
            <a:endParaRPr dirty="0"/>
          </a:p>
        </p:txBody>
      </p:sp>
      <p:sp>
        <p:nvSpPr>
          <p:cNvPr id="97" name="Google Shape;97;p20"/>
          <p:cNvSpPr txBox="1">
            <a:spLocks noGrp="1"/>
          </p:cNvSpPr>
          <p:nvPr>
            <p:ph type="body" idx="1"/>
          </p:nvPr>
        </p:nvSpPr>
        <p:spPr>
          <a:xfrm>
            <a:off x="415600" y="1278385"/>
            <a:ext cx="11360800" cy="4810751"/>
          </a:xfrm>
          <a:prstGeom prst="rect">
            <a:avLst/>
          </a:prstGeom>
        </p:spPr>
        <p:txBody>
          <a:bodyPr spcFirstLastPara="1" vert="horz" wrap="square" lIns="121900" tIns="121900" rIns="121900" bIns="121900" rtlCol="0" anchor="t" anchorCtr="0">
            <a:noAutofit/>
          </a:bodyPr>
          <a:lstStyle/>
          <a:p>
            <a:pPr>
              <a:lnSpc>
                <a:spcPct val="100000"/>
              </a:lnSpc>
              <a:spcBef>
                <a:spcPts val="800"/>
              </a:spcBef>
              <a:buClr>
                <a:srgbClr val="000000"/>
              </a:buClr>
            </a:pPr>
            <a:r>
              <a:rPr lang="en-US" dirty="0">
                <a:solidFill>
                  <a:schemeClr val="tx1"/>
                </a:solidFill>
              </a:rPr>
              <a:t>Each </a:t>
            </a:r>
            <a:r>
              <a:rPr lang="en-US" dirty="0" smtClean="0">
                <a:solidFill>
                  <a:schemeClr val="tx1"/>
                </a:solidFill>
              </a:rPr>
              <a:t>of the fourteen vertical calendars </a:t>
            </a:r>
            <a:r>
              <a:rPr lang="en-US" dirty="0">
                <a:solidFill>
                  <a:schemeClr val="tx1"/>
                </a:solidFill>
              </a:rPr>
              <a:t>starts and ends at Rosh Hashanah (they actually continue till the next </a:t>
            </a:r>
            <a:r>
              <a:rPr lang="en-US" dirty="0" err="1">
                <a:solidFill>
                  <a:schemeClr val="tx1"/>
                </a:solidFill>
              </a:rPr>
              <a:t>Sukkos</a:t>
            </a:r>
            <a:r>
              <a:rPr lang="en-US" dirty="0">
                <a:solidFill>
                  <a:schemeClr val="tx1"/>
                </a:solidFill>
              </a:rPr>
              <a:t>), and is divided into weeks by the </a:t>
            </a:r>
            <a:r>
              <a:rPr lang="en-US" dirty="0" smtClean="0">
                <a:solidFill>
                  <a:schemeClr val="tx1"/>
                </a:solidFill>
              </a:rPr>
              <a:t>horizontal blue </a:t>
            </a:r>
            <a:r>
              <a:rPr lang="en-US" dirty="0">
                <a:solidFill>
                  <a:schemeClr val="tx1"/>
                </a:solidFill>
              </a:rPr>
              <a:t>lines</a:t>
            </a:r>
            <a:r>
              <a:rPr lang="en-US" dirty="0" smtClean="0">
                <a:solidFill>
                  <a:schemeClr val="tx1"/>
                </a:solidFill>
              </a:rPr>
              <a:t>.</a:t>
            </a:r>
          </a:p>
          <a:p>
            <a:pPr>
              <a:lnSpc>
                <a:spcPct val="100000"/>
              </a:lnSpc>
              <a:spcBef>
                <a:spcPts val="2133"/>
              </a:spcBef>
              <a:buClr>
                <a:srgbClr val="000000"/>
              </a:buClr>
            </a:pPr>
            <a:r>
              <a:rPr lang="en-US" dirty="0" smtClean="0">
                <a:solidFill>
                  <a:schemeClr val="tx1"/>
                </a:solidFill>
              </a:rPr>
              <a:t>Between </a:t>
            </a:r>
            <a:r>
              <a:rPr lang="en-US" dirty="0">
                <a:solidFill>
                  <a:schemeClr val="tx1"/>
                </a:solidFill>
              </a:rPr>
              <a:t>the blue lines are </a:t>
            </a:r>
            <a:r>
              <a:rPr lang="en-US" dirty="0" smtClean="0">
                <a:solidFill>
                  <a:schemeClr val="tx1"/>
                </a:solidFill>
              </a:rPr>
              <a:t>seven days</a:t>
            </a:r>
            <a:r>
              <a:rPr lang="en-US" dirty="0">
                <a:solidFill>
                  <a:schemeClr val="tx1"/>
                </a:solidFill>
              </a:rPr>
              <a:t>, Sunday → Shabbos (Shabbos has a light blue background</a:t>
            </a:r>
            <a:r>
              <a:rPr lang="en-US" dirty="0" smtClean="0">
                <a:solidFill>
                  <a:schemeClr val="tx1"/>
                </a:solidFill>
              </a:rPr>
              <a:t>).</a:t>
            </a:r>
          </a:p>
          <a:p>
            <a:pPr>
              <a:lnSpc>
                <a:spcPct val="100000"/>
              </a:lnSpc>
              <a:spcBef>
                <a:spcPts val="2133"/>
              </a:spcBef>
              <a:buClr>
                <a:srgbClr val="000000"/>
              </a:buClr>
            </a:pPr>
            <a:r>
              <a:rPr lang="en-US" dirty="0" smtClean="0"/>
              <a:t>Click in the Calendars pane and Page-down </a:t>
            </a:r>
            <a:r>
              <a:rPr lang="en-US" dirty="0"/>
              <a:t>or </a:t>
            </a:r>
            <a:r>
              <a:rPr lang="en-US" dirty="0" smtClean="0"/>
              <a:t>-up </a:t>
            </a:r>
            <a:r>
              <a:rPr lang="en-US" dirty="0"/>
              <a:t>to move </a:t>
            </a:r>
            <a:r>
              <a:rPr lang="en-US" i="1" dirty="0"/>
              <a:t>exactly one week</a:t>
            </a:r>
            <a:r>
              <a:rPr lang="en-US" dirty="0" smtClean="0"/>
              <a:t>.</a:t>
            </a:r>
            <a:endParaRPr lang="en-US" dirty="0">
              <a:solidFill>
                <a:schemeClr val="tx1"/>
              </a:solidFill>
            </a:endParaRPr>
          </a:p>
          <a:p>
            <a:pPr marL="567252" indent="-380990">
              <a:lnSpc>
                <a:spcPct val="100000"/>
              </a:lnSpc>
              <a:buClr>
                <a:srgbClr val="000000"/>
              </a:buClr>
              <a:buFont typeface="Wingdings" panose="05000000000000000000" pitchFamily="2" charset="2"/>
              <a:buChar char="§"/>
            </a:pPr>
            <a:endParaRPr lang="en-US" dirty="0" smtClean="0">
              <a:solidFill>
                <a:schemeClr val="tx1"/>
              </a:solidFill>
            </a:endParaRPr>
          </a:p>
          <a:p>
            <a:pPr marL="567252" indent="-380990">
              <a:lnSpc>
                <a:spcPct val="100000"/>
              </a:lnSpc>
              <a:buClr>
                <a:srgbClr val="000000"/>
              </a:buClr>
              <a:buFont typeface="Wingdings" panose="05000000000000000000" pitchFamily="2" charset="2"/>
              <a:buChar char="§"/>
            </a:pPr>
            <a:endParaRPr lang="en-US" dirty="0">
              <a:solidFill>
                <a:schemeClr val="tx1"/>
              </a:solidFill>
            </a:endParaRPr>
          </a:p>
          <a:p>
            <a:pPr marL="567252" indent="-380990">
              <a:lnSpc>
                <a:spcPct val="100000"/>
              </a:lnSpc>
              <a:buClr>
                <a:srgbClr val="000000"/>
              </a:buClr>
              <a:buFont typeface="Wingdings" panose="05000000000000000000" pitchFamily="2" charset="2"/>
              <a:buChar char="§"/>
            </a:pPr>
            <a:endParaRPr lang="en-US" dirty="0" smtClean="0">
              <a:solidFill>
                <a:schemeClr val="tx1"/>
              </a:solidFill>
            </a:endParaRPr>
          </a:p>
          <a:p>
            <a:pPr marL="567252" indent="-380990">
              <a:lnSpc>
                <a:spcPct val="100000"/>
              </a:lnSpc>
              <a:buClr>
                <a:srgbClr val="000000"/>
              </a:buClr>
              <a:buFont typeface="Wingdings" panose="05000000000000000000" pitchFamily="2" charset="2"/>
              <a:buChar char="§"/>
            </a:pPr>
            <a:endParaRPr lang="en-US" dirty="0">
              <a:solidFill>
                <a:schemeClr val="tx1"/>
              </a:solidFill>
            </a:endParaRPr>
          </a:p>
        </p:txBody>
      </p:sp>
    </p:spTree>
    <p:extLst>
      <p:ext uri="{BB962C8B-B14F-4D97-AF65-F5344CB8AC3E}">
        <p14:creationId xmlns:p14="http://schemas.microsoft.com/office/powerpoint/2010/main" val="3381488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smtClean="0"/>
              <a:t>Using </a:t>
            </a:r>
            <a:r>
              <a:rPr lang="en" smtClean="0"/>
              <a:t>the </a:t>
            </a:r>
            <a:r>
              <a:rPr lang="en" smtClean="0"/>
              <a:t>Keviyus </a:t>
            </a:r>
            <a:r>
              <a:rPr lang="en" dirty="0" smtClean="0"/>
              <a:t>page, cont.</a:t>
            </a:r>
            <a:endParaRPr dirty="0"/>
          </a:p>
        </p:txBody>
      </p:sp>
      <p:sp>
        <p:nvSpPr>
          <p:cNvPr id="97" name="Google Shape;97;p20"/>
          <p:cNvSpPr txBox="1">
            <a:spLocks noGrp="1"/>
          </p:cNvSpPr>
          <p:nvPr>
            <p:ph type="body" idx="1"/>
          </p:nvPr>
        </p:nvSpPr>
        <p:spPr>
          <a:xfrm>
            <a:off x="415600" y="1278385"/>
            <a:ext cx="11360800" cy="4810751"/>
          </a:xfrm>
          <a:prstGeom prst="rect">
            <a:avLst/>
          </a:prstGeom>
        </p:spPr>
        <p:txBody>
          <a:bodyPr spcFirstLastPara="1" vert="horz" wrap="square" lIns="121900" tIns="121900" rIns="121900" bIns="121900" rtlCol="0" anchor="t" anchorCtr="0">
            <a:noAutofit/>
          </a:bodyPr>
          <a:lstStyle/>
          <a:p>
            <a:pPr>
              <a:lnSpc>
                <a:spcPct val="100000"/>
              </a:lnSpc>
              <a:spcBef>
                <a:spcPts val="2133"/>
              </a:spcBef>
              <a:buClr>
                <a:srgbClr val="000000"/>
              </a:buClr>
            </a:pPr>
            <a:r>
              <a:rPr lang="en-US" dirty="0" smtClean="0">
                <a:solidFill>
                  <a:schemeClr val="tx1"/>
                </a:solidFill>
              </a:rPr>
              <a:t>The </a:t>
            </a:r>
            <a:r>
              <a:rPr lang="en-US" dirty="0">
                <a:solidFill>
                  <a:schemeClr val="tx1"/>
                </a:solidFill>
              </a:rPr>
              <a:t>numbers on each day are the day of the month, 1 → 29 or 30</a:t>
            </a:r>
            <a:r>
              <a:rPr lang="en-US" dirty="0" smtClean="0">
                <a:solidFill>
                  <a:schemeClr val="tx1"/>
                </a:solidFill>
              </a:rPr>
              <a:t>.</a:t>
            </a:r>
          </a:p>
          <a:p>
            <a:pPr>
              <a:lnSpc>
                <a:spcPct val="100000"/>
              </a:lnSpc>
              <a:spcBef>
                <a:spcPts val="2133"/>
              </a:spcBef>
              <a:buClr>
                <a:srgbClr val="000000"/>
              </a:buClr>
            </a:pPr>
            <a:r>
              <a:rPr lang="en-US" dirty="0">
                <a:solidFill>
                  <a:schemeClr val="tx1"/>
                </a:solidFill>
              </a:rPr>
              <a:t>Also </a:t>
            </a:r>
            <a:r>
              <a:rPr lang="en-US" dirty="0" smtClean="0">
                <a:solidFill>
                  <a:schemeClr val="tx1"/>
                </a:solidFill>
              </a:rPr>
              <a:t>shown where appropriate: </a:t>
            </a:r>
            <a:r>
              <a:rPr lang="en-US" dirty="0">
                <a:solidFill>
                  <a:schemeClr val="tx1"/>
                </a:solidFill>
              </a:rPr>
              <a:t>Months (blue), </a:t>
            </a: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(red), and </a:t>
            </a:r>
            <a:r>
              <a:rPr lang="en-US" dirty="0" err="1">
                <a:solidFill>
                  <a:schemeClr val="tx1"/>
                </a:solidFill>
              </a:rPr>
              <a:t>Sidros</a:t>
            </a:r>
            <a:r>
              <a:rPr lang="en-US" dirty="0">
                <a:solidFill>
                  <a:schemeClr val="tx1"/>
                </a:solidFill>
              </a:rPr>
              <a:t> (black).</a:t>
            </a:r>
          </a:p>
          <a:p>
            <a:pPr>
              <a:lnSpc>
                <a:spcPct val="100000"/>
              </a:lnSpc>
              <a:spcBef>
                <a:spcPts val="2133"/>
              </a:spcBef>
              <a:buClr>
                <a:srgbClr val="000000"/>
              </a:buClr>
            </a:pPr>
            <a:r>
              <a:rPr lang="en-US" dirty="0" smtClean="0">
                <a:solidFill>
                  <a:schemeClr val="tx1"/>
                </a:solidFill>
              </a:rPr>
              <a:t>Hover over a day to see more information: day of week, day of year, and the number of weeks </a:t>
            </a:r>
            <a:r>
              <a:rPr lang="en-US" i="1" dirty="0" smtClean="0">
                <a:solidFill>
                  <a:schemeClr val="tx1"/>
                </a:solidFill>
              </a:rPr>
              <a:t>and </a:t>
            </a:r>
            <a:r>
              <a:rPr lang="en-US" dirty="0" smtClean="0">
                <a:solidFill>
                  <a:schemeClr val="tx1"/>
                </a:solidFill>
              </a:rPr>
              <a:t>days into the year (like, 3 weeks, 2 days). That last will be very helpful when we need to count how many Shabbos Torah readings fall between two dates for a given calendar.</a:t>
            </a:r>
          </a:p>
          <a:p>
            <a:pPr>
              <a:lnSpc>
                <a:spcPct val="100000"/>
              </a:lnSpc>
              <a:spcBef>
                <a:spcPts val="2133"/>
              </a:spcBef>
              <a:buClr>
                <a:srgbClr val="000000"/>
              </a:buClr>
            </a:pPr>
            <a:r>
              <a:rPr lang="en-US" dirty="0" smtClean="0"/>
              <a:t>Hover over a “title” (e.g., </a:t>
            </a:r>
            <a:r>
              <a:rPr lang="he-IL" dirty="0" smtClean="0"/>
              <a:t>בש"ז</a:t>
            </a:r>
            <a:r>
              <a:rPr lang="en-US" dirty="0" smtClean="0"/>
              <a:t>) to see what the </a:t>
            </a:r>
            <a:r>
              <a:rPr lang="en-US" smtClean="0"/>
              <a:t>different letters </a:t>
            </a:r>
            <a:r>
              <a:rPr lang="en-US" dirty="0" smtClean="0"/>
              <a:t>mean.</a:t>
            </a:r>
            <a:endParaRPr lang="en-US" dirty="0">
              <a:solidFill>
                <a:schemeClr val="tx1"/>
              </a:solidFill>
            </a:endParaRPr>
          </a:p>
          <a:p>
            <a:pPr>
              <a:lnSpc>
                <a:spcPct val="100000"/>
              </a:lnSpc>
              <a:spcBef>
                <a:spcPts val="2133"/>
              </a:spcBef>
              <a:buClr>
                <a:srgbClr val="000000"/>
              </a:buClr>
            </a:pPr>
            <a:endParaRPr lang="en-US" dirty="0">
              <a:solidFill>
                <a:schemeClr val="tx1"/>
              </a:solidFill>
            </a:endParaRPr>
          </a:p>
          <a:p>
            <a:pPr marL="567252" indent="-380990">
              <a:lnSpc>
                <a:spcPct val="100000"/>
              </a:lnSpc>
              <a:buClr>
                <a:srgbClr val="000000"/>
              </a:buClr>
              <a:buFont typeface="Wingdings" panose="05000000000000000000" pitchFamily="2" charset="2"/>
              <a:buChar char="§"/>
            </a:pPr>
            <a:endParaRPr lang="en-US" dirty="0" smtClean="0">
              <a:solidFill>
                <a:schemeClr val="tx1"/>
              </a:solidFill>
            </a:endParaRPr>
          </a:p>
          <a:p>
            <a:pPr marL="567252" indent="-380990">
              <a:lnSpc>
                <a:spcPct val="100000"/>
              </a:lnSpc>
              <a:buClr>
                <a:srgbClr val="000000"/>
              </a:buClr>
              <a:buFont typeface="Wingdings" panose="05000000000000000000" pitchFamily="2" charset="2"/>
              <a:buChar char="§"/>
            </a:pPr>
            <a:endParaRPr lang="en-US" dirty="0">
              <a:solidFill>
                <a:schemeClr val="tx1"/>
              </a:solidFill>
            </a:endParaRPr>
          </a:p>
          <a:p>
            <a:pPr marL="567252" indent="-380990">
              <a:lnSpc>
                <a:spcPct val="100000"/>
              </a:lnSpc>
              <a:buClr>
                <a:srgbClr val="000000"/>
              </a:buClr>
              <a:buFont typeface="Wingdings" panose="05000000000000000000" pitchFamily="2" charset="2"/>
              <a:buChar char="§"/>
            </a:pPr>
            <a:endParaRPr lang="en-US" dirty="0" smtClean="0">
              <a:solidFill>
                <a:schemeClr val="tx1"/>
              </a:solidFill>
            </a:endParaRPr>
          </a:p>
          <a:p>
            <a:pPr marL="567252" indent="-380990">
              <a:lnSpc>
                <a:spcPct val="100000"/>
              </a:lnSpc>
              <a:buClr>
                <a:srgbClr val="000000"/>
              </a:buClr>
              <a:buFont typeface="Wingdings" panose="05000000000000000000" pitchFamily="2" charset="2"/>
              <a:buChar char="§"/>
            </a:pPr>
            <a:endParaRPr lang="en-US" dirty="0">
              <a:solidFill>
                <a:schemeClr val="tx1"/>
              </a:solidFill>
            </a:endParaRPr>
          </a:p>
        </p:txBody>
      </p:sp>
    </p:spTree>
    <p:extLst>
      <p:ext uri="{BB962C8B-B14F-4D97-AF65-F5344CB8AC3E}">
        <p14:creationId xmlns:p14="http://schemas.microsoft.com/office/powerpoint/2010/main" val="2837056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t" anchorCtr="0">
            <a:noAutofit/>
          </a:bodyPr>
          <a:lstStyle/>
          <a:p>
            <a:r>
              <a:rPr lang="en" dirty="0" smtClean="0"/>
              <a:t>Setting the page format</a:t>
            </a:r>
            <a:endParaRPr dirty="0"/>
          </a:p>
        </p:txBody>
      </p:sp>
      <p:sp>
        <p:nvSpPr>
          <p:cNvPr id="97" name="Google Shape;97;p20"/>
          <p:cNvSpPr txBox="1">
            <a:spLocks noGrp="1"/>
          </p:cNvSpPr>
          <p:nvPr>
            <p:ph type="body" idx="1"/>
          </p:nvPr>
        </p:nvSpPr>
        <p:spPr>
          <a:xfrm>
            <a:off x="415600" y="1512354"/>
            <a:ext cx="11176960" cy="4810751"/>
          </a:xfrm>
          <a:prstGeom prst="rect">
            <a:avLst/>
          </a:prstGeom>
        </p:spPr>
        <p:txBody>
          <a:bodyPr spcFirstLastPara="1" vert="horz" wrap="square" lIns="121900" tIns="121900" rIns="121900" bIns="121900" rtlCol="0" anchor="t" anchorCtr="0">
            <a:noAutofit/>
          </a:bodyPr>
          <a:lstStyle/>
          <a:p>
            <a:pPr>
              <a:lnSpc>
                <a:spcPct val="100000"/>
              </a:lnSpc>
              <a:buClr>
                <a:srgbClr val="000000"/>
              </a:buClr>
            </a:pPr>
            <a:r>
              <a:rPr lang="en-US" dirty="0">
                <a:solidFill>
                  <a:schemeClr val="tx1"/>
                </a:solidFill>
              </a:rPr>
              <a:t>You can change whether the calendars line up by day of week, or </a:t>
            </a:r>
            <a:r>
              <a:rPr lang="en-US" dirty="0" smtClean="0">
                <a:solidFill>
                  <a:schemeClr val="tx1"/>
                </a:solidFill>
              </a:rPr>
              <a:t>line up so that </a:t>
            </a:r>
            <a:r>
              <a:rPr lang="en-US" dirty="0">
                <a:solidFill>
                  <a:schemeClr val="tx1"/>
                </a:solidFill>
              </a:rPr>
              <a:t>all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start </a:t>
            </a:r>
            <a:r>
              <a:rPr lang="en-US" dirty="0" smtClean="0">
                <a:solidFill>
                  <a:schemeClr val="tx1"/>
                </a:solidFill>
              </a:rPr>
              <a:t>together (default), or that they line up together at Pesach. Each way has its advantages.</a:t>
            </a:r>
          </a:p>
          <a:p>
            <a:pPr>
              <a:lnSpc>
                <a:spcPct val="100000"/>
              </a:lnSpc>
              <a:spcBef>
                <a:spcPts val="2133"/>
              </a:spcBef>
              <a:buClr>
                <a:srgbClr val="000000"/>
              </a:buClr>
            </a:pPr>
            <a:r>
              <a:rPr lang="en-US" dirty="0" smtClean="0">
                <a:solidFill>
                  <a:schemeClr val="tx1"/>
                </a:solidFill>
              </a:rPr>
              <a:t>It starts with all the Rosh </a:t>
            </a:r>
            <a:r>
              <a:rPr lang="en-US" dirty="0" err="1" smtClean="0">
                <a:solidFill>
                  <a:schemeClr val="tx1"/>
                </a:solidFill>
              </a:rPr>
              <a:t>Hashanos</a:t>
            </a:r>
            <a:r>
              <a:rPr lang="en-US" dirty="0" smtClean="0">
                <a:solidFill>
                  <a:schemeClr val="tx1"/>
                </a:solidFill>
              </a:rPr>
              <a:t> lined up. Scroll down and it is easy to see which years are </a:t>
            </a:r>
            <a:r>
              <a:rPr lang="en-US" dirty="0" err="1" smtClean="0">
                <a:solidFill>
                  <a:schemeClr val="tx1"/>
                </a:solidFill>
              </a:rPr>
              <a:t>chaseirah</a:t>
            </a:r>
            <a:r>
              <a:rPr lang="en-US" dirty="0" smtClean="0">
                <a:solidFill>
                  <a:schemeClr val="tx1"/>
                </a:solidFill>
              </a:rPr>
              <a:t>, </a:t>
            </a:r>
            <a:r>
              <a:rPr lang="en-US" dirty="0" err="1" smtClean="0">
                <a:solidFill>
                  <a:schemeClr val="tx1"/>
                </a:solidFill>
              </a:rPr>
              <a:t>k’sidrah</a:t>
            </a:r>
            <a:r>
              <a:rPr lang="en-US" dirty="0" smtClean="0">
                <a:solidFill>
                  <a:schemeClr val="tx1"/>
                </a:solidFill>
              </a:rPr>
              <a:t>, </a:t>
            </a:r>
            <a:r>
              <a:rPr lang="en-US" dirty="0" err="1" smtClean="0">
                <a:solidFill>
                  <a:schemeClr val="tx1"/>
                </a:solidFill>
              </a:rPr>
              <a:t>shleimah</a:t>
            </a:r>
            <a:r>
              <a:rPr lang="en-US" dirty="0" smtClean="0">
                <a:solidFill>
                  <a:schemeClr val="tx1"/>
                </a:solidFill>
              </a:rPr>
              <a:t>: Watch the titles, then scroll down. You’ll see that they are all in synch until you get to the end of Cheshvan and then of Kislev. That’s when you’ll see the longer years get one, then two, days ahead. </a:t>
            </a:r>
            <a:br>
              <a:rPr lang="en-US" dirty="0" smtClean="0">
                <a:solidFill>
                  <a:schemeClr val="tx1"/>
                </a:solidFill>
              </a:rPr>
            </a:br>
            <a:r>
              <a:rPr lang="en-US" dirty="0" smtClean="0">
                <a:solidFill>
                  <a:schemeClr val="tx1"/>
                </a:solidFill>
              </a:rPr>
              <a:t>If you go to the end of the year, you’ll see that they stay that way.</a:t>
            </a:r>
          </a:p>
        </p:txBody>
      </p:sp>
    </p:spTree>
    <p:extLst>
      <p:ext uri="{BB962C8B-B14F-4D97-AF65-F5344CB8AC3E}">
        <p14:creationId xmlns:p14="http://schemas.microsoft.com/office/powerpoint/2010/main" val="42082708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697</Words>
  <Application>Microsoft Office PowerPoint</Application>
  <PresentationFormat>Widescreen</PresentationFormat>
  <Paragraphs>36</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Wingdings</vt:lpstr>
      <vt:lpstr>Office Theme</vt:lpstr>
      <vt:lpstr>The Keviyus page</vt:lpstr>
      <vt:lpstr>The Keviyus page</vt:lpstr>
      <vt:lpstr>PowerPoint Presentation</vt:lpstr>
      <vt:lpstr>The Keviyus page </vt:lpstr>
      <vt:lpstr>PowerPoint Presentation</vt:lpstr>
      <vt:lpstr>Parts of the page</vt:lpstr>
      <vt:lpstr>Using the Keviyus page</vt:lpstr>
      <vt:lpstr>Using the Keviyus page, cont.</vt:lpstr>
      <vt:lpstr>Setting the page format</vt:lpstr>
      <vt:lpstr>PowerPoint Presentation</vt:lpstr>
      <vt:lpstr>Setting the page format, cont.</vt:lpstr>
      <vt:lpstr>Enjoy using the page!</vt:lpstr>
    </vt:vector>
  </TitlesOfParts>
  <Company>Johns Hopkins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Keviyos page</dc:title>
  <dc:creator>Michael Reach</dc:creator>
  <cp:lastModifiedBy>Michael Reach</cp:lastModifiedBy>
  <cp:revision>18</cp:revision>
  <dcterms:created xsi:type="dcterms:W3CDTF">2018-11-25T14:16:41Z</dcterms:created>
  <dcterms:modified xsi:type="dcterms:W3CDTF">2018-11-28T17:15:57Z</dcterms:modified>
</cp:coreProperties>
</file>

<file path=docProps/thumbnail.jpeg>
</file>